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11" Type="http://schemas.openxmlformats.org/officeDocument/2006/relationships/image" Target="../media/image25.wmf"/><Relationship Id="rId5" Type="http://schemas.openxmlformats.org/officeDocument/2006/relationships/image" Target="../media/image19.wmf"/><Relationship Id="rId10" Type="http://schemas.openxmlformats.org/officeDocument/2006/relationships/image" Target="../media/image24.wmf"/><Relationship Id="rId4" Type="http://schemas.openxmlformats.org/officeDocument/2006/relationships/image" Target="../media/image18.wmf"/><Relationship Id="rId9" Type="http://schemas.openxmlformats.org/officeDocument/2006/relationships/image" Target="../media/image2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FFEA-D922-4273-8D82-6D3449FD1FE1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92F3-E042-426F-B5C8-2D7B19B6B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84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FFEA-D922-4273-8D82-6D3449FD1FE1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92F3-E042-426F-B5C8-2D7B19B6B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765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FFEA-D922-4273-8D82-6D3449FD1FE1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92F3-E042-426F-B5C8-2D7B19B6B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0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FFEA-D922-4273-8D82-6D3449FD1FE1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92F3-E042-426F-B5C8-2D7B19B6B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429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FFEA-D922-4273-8D82-6D3449FD1FE1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92F3-E042-426F-B5C8-2D7B19B6B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122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FFEA-D922-4273-8D82-6D3449FD1FE1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92F3-E042-426F-B5C8-2D7B19B6B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413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FFEA-D922-4273-8D82-6D3449FD1FE1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92F3-E042-426F-B5C8-2D7B19B6B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483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FFEA-D922-4273-8D82-6D3449FD1FE1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92F3-E042-426F-B5C8-2D7B19B6B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35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FFEA-D922-4273-8D82-6D3449FD1FE1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92F3-E042-426F-B5C8-2D7B19B6B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65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FFEA-D922-4273-8D82-6D3449FD1FE1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92F3-E042-426F-B5C8-2D7B19B6B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369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FFEA-D922-4273-8D82-6D3449FD1FE1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92F3-E042-426F-B5C8-2D7B19B6B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46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5FFEA-D922-4273-8D82-6D3449FD1FE1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992F3-E042-426F-B5C8-2D7B19B6B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27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22.wmf"/><Relationship Id="rId3" Type="http://schemas.openxmlformats.org/officeDocument/2006/relationships/oleObject" Target="../embeddings/oleObject11.bin"/><Relationship Id="rId21" Type="http://schemas.openxmlformats.org/officeDocument/2006/relationships/oleObject" Target="../embeddings/oleObject20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9.wmf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1.wmf"/><Relationship Id="rId20" Type="http://schemas.openxmlformats.org/officeDocument/2006/relationships/image" Target="../media/image23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5.bin"/><Relationship Id="rId24" Type="http://schemas.openxmlformats.org/officeDocument/2006/relationships/image" Target="../media/image25.wmf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23" Type="http://schemas.openxmlformats.org/officeDocument/2006/relationships/oleObject" Target="../embeddings/oleObject21.bin"/><Relationship Id="rId10" Type="http://schemas.openxmlformats.org/officeDocument/2006/relationships/image" Target="../media/image18.wmf"/><Relationship Id="rId19" Type="http://schemas.openxmlformats.org/officeDocument/2006/relationships/oleObject" Target="../embeddings/oleObject19.bin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20.wmf"/><Relationship Id="rId22" Type="http://schemas.openxmlformats.org/officeDocument/2006/relationships/image" Target="../media/image2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412875"/>
            <a:ext cx="8748712" cy="647700"/>
          </a:xfrm>
        </p:spPr>
        <p:txBody>
          <a:bodyPr anchor="b">
            <a:normAutofit fontScale="90000"/>
          </a:bodyPr>
          <a:lstStyle/>
          <a:p>
            <a:pPr algn="l" eaLnBrk="1" hangingPunct="1">
              <a:defRPr/>
            </a:pPr>
            <a:r>
              <a:rPr lang="ru-RU" sz="280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280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80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280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80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280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80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2800" smtClean="0">
                <a:solidFill>
                  <a:schemeClr val="tx1"/>
                </a:solidFill>
                <a:latin typeface="Times New Roman" pitchFamily="18" charset="0"/>
              </a:rPr>
            </a:br>
            <a:endParaRPr lang="ru-RU" sz="280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38" y="410851"/>
            <a:ext cx="9143562" cy="8636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b="1" i="1" dirty="0" smtClean="0">
                <a:latin typeface="Times New Roman" pitchFamily="18" charset="0"/>
              </a:rPr>
              <a:t>Фотоэффектом </a:t>
            </a:r>
            <a:r>
              <a:rPr lang="ru-RU" sz="2400" dirty="0" smtClean="0">
                <a:latin typeface="Times New Roman" pitchFamily="18" charset="0"/>
              </a:rPr>
              <a:t> называется  явление </a:t>
            </a:r>
            <a:r>
              <a:rPr lang="ru-RU" sz="2400" dirty="0" smtClean="0">
                <a:latin typeface="Times New Roman" pitchFamily="18" charset="0"/>
              </a:rPr>
              <a:t>освобождения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электронов </a:t>
            </a:r>
            <a:r>
              <a:rPr lang="ru-RU" sz="2400" dirty="0" smtClean="0">
                <a:latin typeface="Times New Roman" pitchFamily="18" charset="0"/>
              </a:rPr>
              <a:t>из атомов вещества под действием света.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943100" y="-63500"/>
            <a:ext cx="59975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latin typeface="Times New Roman" pitchFamily="18" charset="0"/>
              </a:rPr>
              <a:t>Ф О Т О Э Ф </a:t>
            </a:r>
            <a:r>
              <a:rPr lang="ru-RU" altLang="ru-RU" sz="2800" b="1" dirty="0" err="1">
                <a:latin typeface="Times New Roman" pitchFamily="18" charset="0"/>
              </a:rPr>
              <a:t>Ф</a:t>
            </a:r>
            <a:r>
              <a:rPr lang="ru-RU" altLang="ru-RU" sz="2800" b="1" dirty="0">
                <a:latin typeface="Times New Roman" pitchFamily="18" charset="0"/>
              </a:rPr>
              <a:t> Е К Т</a:t>
            </a: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519363" y="1375762"/>
            <a:ext cx="4824412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400" b="1" dirty="0">
                <a:latin typeface="Times New Roman" pitchFamily="18" charset="0"/>
              </a:rPr>
              <a:t>ВИДЫ ФОТОЭФФЕКТА</a:t>
            </a:r>
          </a:p>
        </p:txBody>
      </p:sp>
      <p:sp>
        <p:nvSpPr>
          <p:cNvPr id="44036" name="Rectangle 4"/>
          <p:cNvSpPr>
            <a:spLocks noRot="1" noChangeArrowheads="1"/>
          </p:cNvSpPr>
          <p:nvPr/>
        </p:nvSpPr>
        <p:spPr bwMode="auto">
          <a:xfrm>
            <a:off x="438" y="1737884"/>
            <a:ext cx="91440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</a:rPr>
              <a:t>1)</a:t>
            </a:r>
            <a:r>
              <a:rPr lang="ru-RU" altLang="ru-RU" sz="2400" b="1" i="1" dirty="0">
                <a:latin typeface="Times New Roman" pitchFamily="18" charset="0"/>
              </a:rPr>
              <a:t> Внешний фотоэффект: </a:t>
            </a:r>
            <a:r>
              <a:rPr lang="ru-RU" altLang="ru-RU" sz="2400" dirty="0">
                <a:latin typeface="Times New Roman" pitchFamily="18" charset="0"/>
              </a:rPr>
              <a:t>выбивание электронов из металла под действием света. </a:t>
            </a:r>
          </a:p>
        </p:txBody>
      </p:sp>
      <p:sp>
        <p:nvSpPr>
          <p:cNvPr id="46082" name="Rectangle 2"/>
          <p:cNvSpPr>
            <a:spLocks noRot="1" noChangeArrowheads="1"/>
          </p:cNvSpPr>
          <p:nvPr/>
        </p:nvSpPr>
        <p:spPr bwMode="auto">
          <a:xfrm>
            <a:off x="438" y="2564904"/>
            <a:ext cx="9036058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1" hangingPunct="1"/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</a:rPr>
              <a:t>2</a:t>
            </a:r>
            <a:r>
              <a:rPr lang="ru-RU" altLang="ru-RU" sz="2400" dirty="0" smtClean="0">
                <a:latin typeface="Times New Roman" pitchFamily="18" charset="0"/>
              </a:rPr>
              <a:t>)</a:t>
            </a:r>
            <a:r>
              <a:rPr lang="en-US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b="1" i="1" dirty="0" smtClean="0">
                <a:latin typeface="Times New Roman" pitchFamily="18" charset="0"/>
              </a:rPr>
              <a:t>Внутренний </a:t>
            </a:r>
            <a:r>
              <a:rPr lang="ru-RU" altLang="ru-RU" sz="2400" b="1" dirty="0">
                <a:latin typeface="Times New Roman" pitchFamily="18" charset="0"/>
              </a:rPr>
              <a:t>фотоэффект: </a:t>
            </a:r>
            <a:r>
              <a:rPr lang="ru-RU" altLang="ru-RU" sz="2400" dirty="0">
                <a:latin typeface="Times New Roman" pitchFamily="18" charset="0"/>
              </a:rPr>
              <a:t>освобождение электронов из атомов диэлектриков и  полупроводников под действием света. Электроны переходят из связанного в свободное состояние (переходят из валентной зоны в зону проводимости) </a:t>
            </a:r>
            <a:r>
              <a:rPr lang="ru-RU" altLang="ru-RU" sz="2400" dirty="0" smtClean="0">
                <a:latin typeface="Times New Roman" pitchFamily="18" charset="0"/>
              </a:rPr>
              <a:t>и</a:t>
            </a:r>
            <a:r>
              <a:rPr lang="en-US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</a:rPr>
              <a:t>увеличивают </a:t>
            </a:r>
            <a:r>
              <a:rPr lang="ru-RU" altLang="ru-RU" sz="2400" dirty="0">
                <a:latin typeface="Times New Roman" pitchFamily="18" charset="0"/>
              </a:rPr>
              <a:t>проводимость вещества. 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altLang="ru-RU" sz="2800" dirty="0">
              <a:latin typeface="Times New Roman" pitchFamily="18" charset="0"/>
            </a:endParaRPr>
          </a:p>
        </p:txBody>
      </p:sp>
      <p:sp>
        <p:nvSpPr>
          <p:cNvPr id="46083" name="Rectangle 3"/>
          <p:cNvSpPr>
            <a:spLocks noRot="1" noChangeArrowheads="1"/>
          </p:cNvSpPr>
          <p:nvPr/>
        </p:nvSpPr>
        <p:spPr bwMode="auto">
          <a:xfrm>
            <a:off x="0" y="3754438"/>
            <a:ext cx="91440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800">
                <a:latin typeface="Times New Roman" pitchFamily="18" charset="0"/>
              </a:rPr>
              <a:t> </a:t>
            </a:r>
          </a:p>
        </p:txBody>
      </p:sp>
      <p:sp>
        <p:nvSpPr>
          <p:cNvPr id="47106" name="Rectangle 2"/>
          <p:cNvSpPr>
            <a:spLocks noRot="1" noChangeArrowheads="1"/>
          </p:cNvSpPr>
          <p:nvPr/>
        </p:nvSpPr>
        <p:spPr bwMode="auto">
          <a:xfrm>
            <a:off x="0" y="4581525"/>
            <a:ext cx="9036496" cy="241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800" dirty="0">
                <a:latin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</a:rPr>
              <a:t>3) </a:t>
            </a:r>
            <a:r>
              <a:rPr lang="ru-RU" altLang="ru-RU" sz="2400" b="1" i="1" dirty="0">
                <a:latin typeface="Times New Roman" pitchFamily="18" charset="0"/>
              </a:rPr>
              <a:t>Вентильный или фотогальванический </a:t>
            </a:r>
            <a:r>
              <a:rPr lang="ru-RU" altLang="ru-RU" sz="2400" b="1" i="1" dirty="0" smtClean="0">
                <a:latin typeface="Times New Roman" pitchFamily="18" charset="0"/>
              </a:rPr>
              <a:t>фотоэффект</a:t>
            </a:r>
            <a:r>
              <a:rPr lang="en-US" altLang="ru-RU" sz="2400" b="1" i="1" dirty="0" smtClean="0">
                <a:latin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</a:rPr>
              <a:t>возникает </a:t>
            </a:r>
            <a:r>
              <a:rPr lang="ru-RU" altLang="ru-RU" sz="2400" dirty="0">
                <a:latin typeface="Times New Roman" pitchFamily="18" charset="0"/>
              </a:rPr>
              <a:t>при освещении светом контакта металла </a:t>
            </a:r>
            <a:r>
              <a:rPr lang="ru-RU" altLang="ru-RU" sz="2400" dirty="0" smtClean="0">
                <a:latin typeface="Times New Roman" pitchFamily="18" charset="0"/>
              </a:rPr>
              <a:t>и</a:t>
            </a:r>
            <a:r>
              <a:rPr lang="en-US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</a:rPr>
              <a:t>полупроводника </a:t>
            </a:r>
            <a:r>
              <a:rPr lang="ru-RU" altLang="ru-RU" sz="2400" dirty="0">
                <a:latin typeface="Times New Roman" pitchFamily="18" charset="0"/>
              </a:rPr>
              <a:t>или двух полупроводников с </a:t>
            </a:r>
            <a:r>
              <a:rPr lang="ru-RU" altLang="ru-RU" sz="2400" dirty="0" smtClean="0">
                <a:latin typeface="Times New Roman" pitchFamily="18" charset="0"/>
              </a:rPr>
              <a:t>разным</a:t>
            </a:r>
            <a:r>
              <a:rPr lang="en-US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</a:rPr>
              <a:t>типом </a:t>
            </a:r>
            <a:r>
              <a:rPr lang="ru-RU" altLang="ru-RU" sz="2400" dirty="0">
                <a:latin typeface="Times New Roman" pitchFamily="18" charset="0"/>
              </a:rPr>
              <a:t>проводимости. Он приводит к </a:t>
            </a:r>
            <a:r>
              <a:rPr lang="ru-RU" altLang="ru-RU" sz="2400" dirty="0" smtClean="0">
                <a:latin typeface="Times New Roman" pitchFamily="18" charset="0"/>
              </a:rPr>
              <a:t>непосредственному</a:t>
            </a:r>
            <a:r>
              <a:rPr lang="en-US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</a:rPr>
              <a:t>превращению </a:t>
            </a:r>
            <a:r>
              <a:rPr lang="ru-RU" altLang="ru-RU" sz="2400" dirty="0">
                <a:latin typeface="Times New Roman" pitchFamily="18" charset="0"/>
              </a:rPr>
              <a:t>энергии света в электрическую энергию. </a:t>
            </a:r>
          </a:p>
        </p:txBody>
      </p:sp>
    </p:spTree>
    <p:extLst>
      <p:ext uri="{BB962C8B-B14F-4D97-AF65-F5344CB8AC3E}">
        <p14:creationId xmlns:p14="http://schemas.microsoft.com/office/powerpoint/2010/main" val="431441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440"/>
                            </p:stCondLst>
                            <p:childTnLst>
                              <p:par>
                                <p:cTn id="17" presetID="5" presetClass="emph" presetSubtype="1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440"/>
                            </p:stCondLst>
                            <p:childTnLst>
                              <p:par>
                                <p:cTn id="2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84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840"/>
                            </p:stCondLst>
                            <p:childTnLst>
                              <p:par>
                                <p:cTn id="45" presetID="5" presetClass="emph" presetSubtype="1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6" dur="indefinite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7" dur="indefinite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8" dur="indefinite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9" presetID="5" presetClass="emph" presetSubtype="1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0" dur="indefinite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61" dur="indefinite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62" dur="indefinite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 build="p"/>
      <p:bldP spid="41987" grpId="1" build="p"/>
      <p:bldP spid="44034" grpId="0" build="p"/>
      <p:bldP spid="44036" grpId="0" build="p"/>
      <p:bldP spid="44036" grpId="1" build="allAtOnce"/>
      <p:bldP spid="46082" grpId="0" build="allAtOnce"/>
      <p:bldP spid="46083" grpId="0" build="allAtOnce"/>
      <p:bldP spid="46083" grpId="1" build="allAtOnce"/>
      <p:bldP spid="47106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827088" y="0"/>
            <a:ext cx="78120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altLang="ru-RU" sz="3200" b="1">
                <a:latin typeface="Times New Roman" pitchFamily="18" charset="0"/>
              </a:rPr>
              <a:t>ЗАКОНОМЕРНОСТИ ФОТОЭФФЕКТА</a:t>
            </a:r>
          </a:p>
        </p:txBody>
      </p:sp>
      <p:pic>
        <p:nvPicPr>
          <p:cNvPr id="8196" name="Picture 11" descr="5-2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2763"/>
            <a:ext cx="43561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12" descr="5-2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549275"/>
            <a:ext cx="4357687" cy="362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9158" name="Object 6"/>
          <p:cNvGraphicFramePr>
            <a:graphicFrameLocks noChangeAspect="1"/>
          </p:cNvGraphicFramePr>
          <p:nvPr/>
        </p:nvGraphicFramePr>
        <p:xfrm>
          <a:off x="5795963" y="4292600"/>
          <a:ext cx="2033587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5" imgW="838080" imgH="419040" progId="Equation.3">
                  <p:embed/>
                </p:oleObj>
              </mc:Choice>
              <mc:Fallback>
                <p:oleObj name="Формула" r:id="rId5" imgW="8380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4292600"/>
                        <a:ext cx="2033587" cy="9731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4" name="Rectangle 2"/>
          <p:cNvSpPr>
            <a:spLocks noRot="1" noChangeArrowheads="1"/>
          </p:cNvSpPr>
          <p:nvPr/>
        </p:nvSpPr>
        <p:spPr bwMode="auto">
          <a:xfrm>
            <a:off x="0" y="5084763"/>
            <a:ext cx="9144000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400" b="1">
                <a:latin typeface="Times New Roman" pitchFamily="18" charset="0"/>
              </a:rPr>
              <a:t> При </a:t>
            </a:r>
            <a:r>
              <a:rPr lang="en-US" altLang="ru-RU" sz="2400" b="1">
                <a:latin typeface="Times New Roman" pitchFamily="18" charset="0"/>
              </a:rPr>
              <a:t>U</a:t>
            </a:r>
            <a:r>
              <a:rPr lang="en-US" altLang="ru-RU" sz="2400" b="1" baseline="-25000">
                <a:latin typeface="Times New Roman" pitchFamily="18" charset="0"/>
              </a:rPr>
              <a:t>H</a:t>
            </a:r>
            <a:r>
              <a:rPr lang="ru-RU" altLang="ru-RU" sz="2400" b="1">
                <a:latin typeface="Times New Roman" pitchFamily="18" charset="0"/>
              </a:rPr>
              <a:t> число электронов, вырванных в единицу времени из 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400" b="1">
                <a:latin typeface="Times New Roman" pitchFamily="18" charset="0"/>
              </a:rPr>
              <a:t>катода равно числу электронов, достигающих анода в единицу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400" b="1">
                <a:latin typeface="Times New Roman" pitchFamily="18" charset="0"/>
              </a:rPr>
              <a:t> времени. Если на анод подать отрицательный потенциал, то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400" b="1">
                <a:latin typeface="Times New Roman" pitchFamily="18" charset="0"/>
              </a:rPr>
              <a:t>электроны будут отталкиваться от анода. </a:t>
            </a:r>
          </a:p>
        </p:txBody>
      </p:sp>
      <p:sp>
        <p:nvSpPr>
          <p:cNvPr id="8199" name="Rectangle 15"/>
          <p:cNvSpPr>
            <a:spLocks noChangeArrowheads="1"/>
          </p:cNvSpPr>
          <p:nvPr/>
        </p:nvSpPr>
        <p:spPr bwMode="auto">
          <a:xfrm>
            <a:off x="4859338" y="4010025"/>
            <a:ext cx="4259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2400" b="1">
                <a:latin typeface="Times New Roman" pitchFamily="18" charset="0"/>
              </a:rPr>
              <a:t>U</a:t>
            </a:r>
            <a:r>
              <a:rPr lang="ru-RU" altLang="ru-RU" sz="2400" b="1" baseline="-25000">
                <a:latin typeface="Times New Roman" pitchFamily="18" charset="0"/>
              </a:rPr>
              <a:t>з</a:t>
            </a:r>
            <a:r>
              <a:rPr lang="en-US" altLang="ru-RU" sz="2400" b="1">
                <a:latin typeface="Times New Roman" pitchFamily="18" charset="0"/>
              </a:rPr>
              <a:t> </a:t>
            </a:r>
            <a:r>
              <a:rPr lang="ru-RU" altLang="ru-RU" sz="2400" b="1">
                <a:latin typeface="Times New Roman" pitchFamily="18" charset="0"/>
              </a:rPr>
              <a:t>– запирающее напряжение</a:t>
            </a:r>
          </a:p>
        </p:txBody>
      </p:sp>
    </p:spTree>
    <p:extLst>
      <p:ext uri="{BB962C8B-B14F-4D97-AF65-F5344CB8AC3E}">
        <p14:creationId xmlns:p14="http://schemas.microsoft.com/office/powerpoint/2010/main" val="172244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55" decel="1000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155" decel="100000"/>
                                        <p:tgtEl>
                                          <p:spTgt spid="491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155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155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91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3" name="Object 5"/>
          <p:cNvGraphicFramePr>
            <a:graphicFrameLocks noChangeAspect="1"/>
          </p:cNvGraphicFramePr>
          <p:nvPr/>
        </p:nvGraphicFramePr>
        <p:xfrm>
          <a:off x="739775" y="4078288"/>
          <a:ext cx="3271838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3" imgW="1180800" imgH="419040" progId="Equation.3">
                  <p:embed/>
                </p:oleObj>
              </mc:Choice>
              <mc:Fallback>
                <p:oleObj name="Формула" r:id="rId3" imgW="11808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4078288"/>
                        <a:ext cx="3271838" cy="10795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2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07950" y="549275"/>
            <a:ext cx="9036050" cy="10064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sz="2800" smtClean="0">
                <a:latin typeface="Times New Roman" pitchFamily="18" charset="0"/>
              </a:rPr>
              <a:t>Свет не только излучается и поглощается порциями с энергией                 , но и сам по себе представляет поток </a:t>
            </a:r>
          </a:p>
        </p:txBody>
      </p:sp>
      <p:sp>
        <p:nvSpPr>
          <p:cNvPr id="51204" name="Rectangle 4"/>
          <p:cNvSpPr>
            <a:spLocks noRot="1" noChangeArrowheads="1"/>
          </p:cNvSpPr>
          <p:nvPr/>
        </p:nvSpPr>
        <p:spPr bwMode="auto">
          <a:xfrm>
            <a:off x="107950" y="1412875"/>
            <a:ext cx="903605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800">
                <a:latin typeface="Times New Roman" pitchFamily="18" charset="0"/>
              </a:rPr>
              <a:t>квантов энергии (фотонов),  т.е. по своей природе свет </a:t>
            </a:r>
            <a:r>
              <a:rPr lang="ru-RU" altLang="ru-RU" sz="2800" b="1" i="1">
                <a:latin typeface="Times New Roman" pitchFamily="18" charset="0"/>
              </a:rPr>
              <a:t>корпускулярен</a:t>
            </a:r>
            <a:r>
              <a:rPr lang="ru-RU" altLang="ru-RU" sz="2800">
                <a:latin typeface="Times New Roman" pitchFamily="18" charset="0"/>
              </a:rPr>
              <a:t> (имеет дискретную структуру) .</a:t>
            </a:r>
          </a:p>
        </p:txBody>
      </p:sp>
      <p:sp>
        <p:nvSpPr>
          <p:cNvPr id="51205" name="Rectangle 5"/>
          <p:cNvSpPr>
            <a:spLocks noRot="1" noChangeArrowheads="1"/>
          </p:cNvSpPr>
          <p:nvPr/>
        </p:nvSpPr>
        <p:spPr bwMode="auto">
          <a:xfrm>
            <a:off x="0" y="2312988"/>
            <a:ext cx="8964613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800">
                <a:latin typeface="Times New Roman" pitchFamily="18" charset="0"/>
              </a:rPr>
              <a:t>     Монохроматический свет частоты </a:t>
            </a:r>
            <a:r>
              <a:rPr lang="el-GR" altLang="ru-RU" sz="280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altLang="ru-RU" sz="28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>
                <a:latin typeface="Times New Roman" pitchFamily="18" charset="0"/>
              </a:rPr>
              <a:t>состоит из потока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800">
                <a:latin typeface="Times New Roman" pitchFamily="18" charset="0"/>
              </a:rPr>
              <a:t>  целого числа фотонов с энергией </a:t>
            </a:r>
            <a:r>
              <a:rPr lang="ru-RU" altLang="ru-RU" sz="2800" i="1">
                <a:latin typeface="Times New Roman" pitchFamily="18" charset="0"/>
              </a:rPr>
              <a:t>h</a:t>
            </a:r>
            <a:r>
              <a:rPr lang="el-GR" altLang="ru-RU" sz="2800" i="1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altLang="ru-RU" sz="2800" i="1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altLang="ru-RU" sz="2800" i="1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51206" name="Object 6"/>
          <p:cNvGraphicFramePr>
            <a:graphicFrameLocks noChangeAspect="1"/>
          </p:cNvGraphicFramePr>
          <p:nvPr/>
        </p:nvGraphicFramePr>
        <p:xfrm>
          <a:off x="1763713" y="1016000"/>
          <a:ext cx="12954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5" imgW="507960" imgH="177480" progId="Equation.3">
                  <p:embed/>
                </p:oleObj>
              </mc:Choice>
              <mc:Fallback>
                <p:oleObj name="Формула" r:id="rId5" imgW="5079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1016000"/>
                        <a:ext cx="1295400" cy="4683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Text Box 8"/>
          <p:cNvSpPr txBox="1">
            <a:spLocks noChangeArrowheads="1"/>
          </p:cNvSpPr>
          <p:nvPr/>
        </p:nvSpPr>
        <p:spPr bwMode="auto">
          <a:xfrm>
            <a:off x="323850" y="0"/>
            <a:ext cx="8820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200" b="1" u="sng">
                <a:latin typeface="Times New Roman" pitchFamily="18" charset="0"/>
              </a:rPr>
              <a:t>Гипотеза Эйнштейна. Уравнение Эйнштейна.</a:t>
            </a:r>
            <a:r>
              <a:rPr lang="ru-RU" altLang="ru-RU" sz="3200" u="sng">
                <a:latin typeface="Times New Roman" pitchFamily="18" charset="0"/>
              </a:rPr>
              <a:t> </a:t>
            </a:r>
          </a:p>
        </p:txBody>
      </p:sp>
      <p:sp>
        <p:nvSpPr>
          <p:cNvPr id="53252" name="Rectangle 4"/>
          <p:cNvSpPr>
            <a:spLocks noRot="1" noChangeArrowheads="1"/>
          </p:cNvSpPr>
          <p:nvPr/>
        </p:nvSpPr>
        <p:spPr bwMode="auto">
          <a:xfrm>
            <a:off x="0" y="3284538"/>
            <a:ext cx="91440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800">
                <a:latin typeface="Times New Roman" pitchFamily="18" charset="0"/>
              </a:rPr>
              <a:t>Для фотоэффекта справедлив закон сохранения энергии, который отражен в формуле Эйнштейна для фотоэффекта: </a:t>
            </a:r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5013325"/>
            <a:ext cx="91440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ru-RU" altLang="ru-RU" sz="2800" i="1">
                <a:latin typeface="Times New Roman" pitchFamily="18" charset="0"/>
              </a:rPr>
              <a:t>А</a:t>
            </a:r>
            <a:r>
              <a:rPr lang="ru-RU" altLang="ru-RU" sz="2800" i="1" baseline="-25000">
                <a:latin typeface="Times New Roman" pitchFamily="18" charset="0"/>
              </a:rPr>
              <a:t>вых</a:t>
            </a:r>
            <a:r>
              <a:rPr lang="ru-RU" altLang="ru-RU" sz="2800">
                <a:latin typeface="Times New Roman" pitchFamily="18" charset="0"/>
              </a:rPr>
              <a:t>– работа выхода электронов из металла, зависит только от химической природы катода и состояния его поверхности. </a:t>
            </a:r>
          </a:p>
        </p:txBody>
      </p:sp>
      <p:sp>
        <p:nvSpPr>
          <p:cNvPr id="9228" name="Rectangle 3"/>
          <p:cNvSpPr>
            <a:spLocks noRot="1" noChangeArrowheads="1"/>
          </p:cNvSpPr>
          <p:nvPr/>
        </p:nvSpPr>
        <p:spPr bwMode="auto">
          <a:xfrm>
            <a:off x="0" y="62007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800">
                <a:latin typeface="Times New Roman" pitchFamily="18" charset="0"/>
              </a:rPr>
              <a:t>А</a:t>
            </a:r>
            <a:r>
              <a:rPr lang="ru-RU" altLang="ru-RU" sz="2800" baseline="-25000">
                <a:latin typeface="Times New Roman" pitchFamily="18" charset="0"/>
              </a:rPr>
              <a:t>вых</a:t>
            </a:r>
            <a:r>
              <a:rPr lang="ru-RU" altLang="ru-RU" sz="2800">
                <a:latin typeface="Times New Roman" pitchFamily="18" charset="0"/>
              </a:rPr>
              <a:t> – порядка нескольких эВ. </a:t>
            </a:r>
          </a:p>
        </p:txBody>
      </p:sp>
      <p:graphicFrame>
        <p:nvGraphicFramePr>
          <p:cNvPr id="53254" name="Object 14"/>
          <p:cNvGraphicFramePr>
            <a:graphicFrameLocks noChangeAspect="1"/>
          </p:cNvGraphicFramePr>
          <p:nvPr/>
        </p:nvGraphicFramePr>
        <p:xfrm>
          <a:off x="5400675" y="6129338"/>
          <a:ext cx="3240088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7" imgW="1269720" imgH="228600" progId="Equation.3">
                  <p:embed/>
                </p:oleObj>
              </mc:Choice>
              <mc:Fallback>
                <p:oleObj name="Формула" r:id="rId7" imgW="1269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0675" y="6129338"/>
                        <a:ext cx="3240088" cy="5810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5526088" y="4329113"/>
          <a:ext cx="3006725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Формула" r:id="rId9" imgW="965160" imgH="241200" progId="Equation.3">
                  <p:embed/>
                </p:oleObj>
              </mc:Choice>
              <mc:Fallback>
                <p:oleObj name="Формула" r:id="rId9" imgW="9651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6088" y="4329113"/>
                        <a:ext cx="3006725" cy="7381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105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build="p"/>
      <p:bldP spid="51204" grpId="0"/>
      <p:bldP spid="51205" grpId="0"/>
      <p:bldP spid="53252" grpId="0"/>
      <p:bldP spid="5325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2894013" y="1412875"/>
          <a:ext cx="2205037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3" imgW="672840" imgH="228600" progId="Equation.3">
                  <p:embed/>
                </p:oleObj>
              </mc:Choice>
              <mc:Fallback>
                <p:oleObj name="Формула" r:id="rId3" imgW="672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4013" y="1412875"/>
                        <a:ext cx="2205037" cy="850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7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95288" y="80963"/>
            <a:ext cx="7772400" cy="576262"/>
          </a:xfrm>
        </p:spPr>
        <p:txBody>
          <a:bodyPr anchor="b">
            <a:normAutofit fontScale="90000"/>
          </a:bodyPr>
          <a:lstStyle/>
          <a:p>
            <a:pPr eaLnBrk="1" hangingPunct="1">
              <a:defRPr/>
            </a:pPr>
            <a:r>
              <a:rPr lang="ru-RU" sz="3600" b="1" smtClean="0">
                <a:solidFill>
                  <a:schemeClr val="tx1"/>
                </a:solidFill>
                <a:latin typeface="Times New Roman" pitchFamily="18" charset="0"/>
              </a:rPr>
              <a:t>Законы фотоэффекта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07950" y="728663"/>
            <a:ext cx="7812088" cy="90011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altLang="ru-RU" sz="2800" smtClean="0">
                <a:latin typeface="Times New Roman" pitchFamily="18" charset="0"/>
              </a:rPr>
              <a:t>1) </a:t>
            </a:r>
            <a:r>
              <a:rPr lang="ru-RU" altLang="ru-RU" sz="2800" b="1" i="1" smtClean="0">
                <a:latin typeface="Times New Roman" pitchFamily="18" charset="0"/>
              </a:rPr>
              <a:t>Закон Столетова</a:t>
            </a:r>
            <a:r>
              <a:rPr lang="ru-RU" altLang="ru-RU" sz="2800" smtClean="0">
                <a:latin typeface="Times New Roman" pitchFamily="18" charset="0"/>
              </a:rPr>
              <a:t>: фототок насыщения прямо пропорционален световому потоку </a:t>
            </a:r>
          </a:p>
        </p:txBody>
      </p:sp>
      <p:sp>
        <p:nvSpPr>
          <p:cNvPr id="50181" name="Rectangle 5"/>
          <p:cNvSpPr>
            <a:spLocks noRot="1" noChangeArrowheads="1"/>
          </p:cNvSpPr>
          <p:nvPr/>
        </p:nvSpPr>
        <p:spPr bwMode="auto">
          <a:xfrm>
            <a:off x="0" y="2168525"/>
            <a:ext cx="91440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800">
                <a:latin typeface="Times New Roman" pitchFamily="18" charset="0"/>
              </a:rPr>
              <a:t>2)</a:t>
            </a:r>
            <a:r>
              <a:rPr lang="ru-RU" altLang="ru-RU" sz="2800" b="1" i="1">
                <a:latin typeface="Times New Roman" pitchFamily="18" charset="0"/>
              </a:rPr>
              <a:t>Закон Эйнштейна</a:t>
            </a:r>
            <a:r>
              <a:rPr lang="ru-RU" altLang="ru-RU" sz="2800">
                <a:latin typeface="Times New Roman" pitchFamily="18" charset="0"/>
              </a:rPr>
              <a:t>:     максимальная кинетическая энергия фотоэлектронов линейно возрастает с увеличением частоты падающего света.</a:t>
            </a:r>
          </a:p>
        </p:txBody>
      </p:sp>
      <p:sp>
        <p:nvSpPr>
          <p:cNvPr id="50182" name="Rectangle 6"/>
          <p:cNvSpPr>
            <a:spLocks noRot="1" noChangeArrowheads="1"/>
          </p:cNvSpPr>
          <p:nvPr/>
        </p:nvSpPr>
        <p:spPr bwMode="auto">
          <a:xfrm>
            <a:off x="0" y="3392488"/>
            <a:ext cx="9144000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800">
                <a:latin typeface="Times New Roman" pitchFamily="18" charset="0"/>
              </a:rPr>
              <a:t>3) </a:t>
            </a:r>
            <a:r>
              <a:rPr lang="ru-RU" altLang="ru-RU" sz="2800" b="1" i="1">
                <a:latin typeface="Times New Roman" pitchFamily="18" charset="0"/>
              </a:rPr>
              <a:t>Закон красной границы</a:t>
            </a:r>
            <a:r>
              <a:rPr lang="ru-RU" altLang="ru-RU" sz="2800">
                <a:latin typeface="Times New Roman" pitchFamily="18" charset="0"/>
              </a:rPr>
              <a:t>: для каждого вещества существует минимальная частота </a:t>
            </a:r>
            <a:r>
              <a:rPr lang="el-GR" altLang="ru-RU" sz="280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altLang="ru-RU" sz="2800" baseline="-25000">
                <a:latin typeface="Times New Roman" pitchFamily="18" charset="0"/>
              </a:rPr>
              <a:t>0</a:t>
            </a:r>
            <a:r>
              <a:rPr lang="ru-RU" altLang="ru-RU" sz="2800">
                <a:latin typeface="Times New Roman" pitchFamily="18" charset="0"/>
              </a:rPr>
              <a:t> (максимальная длина волны λ</a:t>
            </a:r>
            <a:r>
              <a:rPr lang="ru-RU" altLang="ru-RU" sz="2800" baseline="-25000">
                <a:latin typeface="Times New Roman" pitchFamily="18" charset="0"/>
              </a:rPr>
              <a:t>0</a:t>
            </a:r>
            <a:r>
              <a:rPr lang="ru-RU" altLang="ru-RU" sz="2800">
                <a:latin typeface="Times New Roman" pitchFamily="18" charset="0"/>
              </a:rPr>
              <a:t>), ниже которой (выше которой) свет любой интенсивности фотоэффект не вызывает </a:t>
            </a:r>
          </a:p>
        </p:txBody>
      </p:sp>
      <p:graphicFrame>
        <p:nvGraphicFramePr>
          <p:cNvPr id="53256" name="Object 8"/>
          <p:cNvGraphicFramePr>
            <a:graphicFrameLocks noChangeAspect="1"/>
          </p:cNvGraphicFramePr>
          <p:nvPr/>
        </p:nvGraphicFramePr>
        <p:xfrm>
          <a:off x="1277938" y="5881688"/>
          <a:ext cx="2051050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5" imgW="723600" imgH="266400" progId="Equation.3">
                  <p:embed/>
                </p:oleObj>
              </mc:Choice>
              <mc:Fallback>
                <p:oleObj name="Формула" r:id="rId5" imgW="72360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7938" y="5881688"/>
                        <a:ext cx="2051050" cy="7508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0" y="5084763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>
                <a:latin typeface="Times New Roman" pitchFamily="18" charset="0"/>
              </a:rPr>
              <a:t>При частоте света </a:t>
            </a:r>
            <a:r>
              <a:rPr lang="el-GR" altLang="ru-RU" sz="280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altLang="ru-RU" sz="2800">
                <a:latin typeface="Times New Roman" pitchFamily="18" charset="0"/>
                <a:cs typeface="Times New Roman" pitchFamily="18" charset="0"/>
              </a:rPr>
              <a:t>, равной красной границе фотоэффекта (</a:t>
            </a:r>
            <a:r>
              <a:rPr lang="el-GR" altLang="ru-RU" sz="280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en-US" altLang="ru-RU" sz="2800" baseline="-2500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altLang="ru-RU" sz="2800">
                <a:latin typeface="Times New Roman" pitchFamily="18" charset="0"/>
                <a:cs typeface="Times New Roman" pitchFamily="18" charset="0"/>
              </a:rPr>
              <a:t>):</a:t>
            </a:r>
            <a:endParaRPr lang="en-US" altLang="ru-RU" sz="28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3257" name="Object 9"/>
          <p:cNvGraphicFramePr>
            <a:graphicFrameLocks noChangeAspect="1"/>
          </p:cNvGraphicFramePr>
          <p:nvPr/>
        </p:nvGraphicFramePr>
        <p:xfrm>
          <a:off x="3635375" y="5697538"/>
          <a:ext cx="14335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7" imgW="571320" imgH="431640" progId="Equation.3">
                  <p:embed/>
                </p:oleObj>
              </mc:Choice>
              <mc:Fallback>
                <p:oleObj name="Формула" r:id="rId7" imgW="5713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5697538"/>
                        <a:ext cx="1433513" cy="10795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8" name="Object 10"/>
          <p:cNvGraphicFramePr>
            <a:graphicFrameLocks noChangeAspect="1"/>
          </p:cNvGraphicFramePr>
          <p:nvPr/>
        </p:nvGraphicFramePr>
        <p:xfrm>
          <a:off x="5662613" y="5688013"/>
          <a:ext cx="1635125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9" imgW="672840" imgH="431640" progId="Equation.3">
                  <p:embed/>
                </p:oleObj>
              </mc:Choice>
              <mc:Fallback>
                <p:oleObj name="Формула" r:id="rId9" imgW="672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2613" y="5688013"/>
                        <a:ext cx="1635125" cy="10541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329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72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build="p"/>
      <p:bldP spid="50181" grpId="0"/>
      <p:bldP spid="501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80963"/>
            <a:ext cx="8229600" cy="574675"/>
          </a:xfrm>
        </p:spPr>
        <p:txBody>
          <a:bodyPr anchor="b">
            <a:normAutofit fontScale="90000"/>
          </a:bodyPr>
          <a:lstStyle/>
          <a:p>
            <a:pPr eaLnBrk="1" hangingPunct="1"/>
            <a:r>
              <a:rPr lang="ru-RU" altLang="ru-RU" sz="3600" b="1" smtClean="0">
                <a:solidFill>
                  <a:schemeClr val="tx1"/>
                </a:solidFill>
                <a:latin typeface="Times New Roman" pitchFamily="18" charset="0"/>
              </a:rPr>
              <a:t>ФОТОНЫ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565400"/>
            <a:ext cx="9144000" cy="2195513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mtClean="0">
                <a:latin typeface="Times New Roman" pitchFamily="18" charset="0"/>
              </a:rPr>
              <a:t>Энергия фотона       </a:t>
            </a:r>
            <a:r>
              <a:rPr lang="el-GR" altLang="ru-RU" sz="4100" b="1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altLang="ru-RU" sz="41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mc</a:t>
            </a:r>
            <a:r>
              <a:rPr lang="en-US" altLang="ru-RU" sz="3700" b="1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altLang="ru-RU" smtClean="0">
                <a:latin typeface="Times New Roman" pitchFamily="18" charset="0"/>
              </a:rPr>
              <a:t>     </a:t>
            </a:r>
            <a:r>
              <a:rPr lang="el-GR" altLang="ru-RU" sz="4100" b="1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altLang="ru-RU" sz="3700" b="1" smtClean="0">
                <a:latin typeface="Times New Roman" pitchFamily="18" charset="0"/>
                <a:cs typeface="Tahoma" pitchFamily="34" charset="0"/>
              </a:rPr>
              <a:t> </a:t>
            </a:r>
            <a:r>
              <a:rPr lang="en-US" altLang="ru-RU" sz="3700" b="1" smtClean="0">
                <a:latin typeface="Times New Roman" pitchFamily="18" charset="0"/>
                <a:cs typeface="Tahoma" pitchFamily="34" charset="0"/>
              </a:rPr>
              <a:t>=</a:t>
            </a:r>
            <a:r>
              <a:rPr lang="ru-RU" altLang="ru-RU" sz="3700" b="1" smtClean="0">
                <a:latin typeface="Times New Roman" pitchFamily="18" charset="0"/>
                <a:cs typeface="Tahoma" pitchFamily="34" charset="0"/>
              </a:rPr>
              <a:t> </a:t>
            </a:r>
            <a:r>
              <a:rPr lang="en-US" altLang="ru-RU" sz="3700" b="1" smtClean="0">
                <a:latin typeface="Times New Roman" pitchFamily="18" charset="0"/>
                <a:cs typeface="Tahoma" pitchFamily="34" charset="0"/>
              </a:rPr>
              <a:t>h</a:t>
            </a:r>
            <a:r>
              <a:rPr lang="el-GR" altLang="ru-RU" sz="3700" b="1" smtClean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r>
              <a:rPr lang="ru-RU" altLang="ru-RU" sz="3700" smtClean="0">
                <a:latin typeface="Times New Roman" pitchFamily="18" charset="0"/>
                <a:cs typeface="Times New Roman" pitchFamily="18" charset="0"/>
              </a:rPr>
              <a:t>Импульс фотона   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р =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mc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,    р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l-GR" altLang="ru-RU" sz="3700" b="1" smtClean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/c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h/</a:t>
            </a:r>
            <a:r>
              <a:rPr lang="el-GR" altLang="ru-RU" sz="3700" b="1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r>
              <a:rPr lang="ru-RU" altLang="ru-RU" sz="3700" smtClean="0">
                <a:latin typeface="Times New Roman" pitchFamily="18" charset="0"/>
                <a:cs typeface="Times New Roman" pitchFamily="18" charset="0"/>
              </a:rPr>
              <a:t>Масса фотона   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altLang="ru-RU" sz="4100" b="1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/c</a:t>
            </a:r>
            <a:r>
              <a:rPr lang="en-US" altLang="ru-RU" sz="3700" b="1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l-GR" altLang="ru-RU" sz="3700" b="1" smtClean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/c</a:t>
            </a:r>
            <a:r>
              <a:rPr lang="en-US" altLang="ru-RU" sz="3700" b="1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3700" b="1" baseline="30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700" b="1" smtClean="0">
                <a:latin typeface="Times New Roman" pitchFamily="18" charset="0"/>
                <a:cs typeface="Times New Roman" pitchFamily="18" charset="0"/>
              </a:rPr>
              <a:t>h/c</a:t>
            </a:r>
            <a:r>
              <a:rPr lang="el-GR" altLang="ru-RU" sz="3700" b="1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altLang="ru-RU" sz="3700" b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l-GR" altLang="ru-RU" sz="37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836613"/>
            <a:ext cx="9144000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3200">
                <a:latin typeface="Times New Roman" pitchFamily="18" charset="0"/>
              </a:rPr>
              <a:t>   </a:t>
            </a:r>
            <a:r>
              <a:rPr lang="ru-RU" altLang="ru-RU" sz="3200" b="1" i="1">
                <a:latin typeface="Times New Roman" pitchFamily="18" charset="0"/>
              </a:rPr>
              <a:t>Фотоны</a:t>
            </a:r>
            <a:r>
              <a:rPr lang="ru-RU" altLang="ru-RU" sz="3200">
                <a:latin typeface="Times New Roman" pitchFamily="18" charset="0"/>
              </a:rPr>
              <a:t> – неделимые кванты света -  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3200">
                <a:latin typeface="Times New Roman" pitchFamily="18" charset="0"/>
              </a:rPr>
              <a:t>   элементарные частицы, характеристики которых: </a:t>
            </a:r>
          </a:p>
        </p:txBody>
      </p:sp>
      <p:sp>
        <p:nvSpPr>
          <p:cNvPr id="39943" name="Rectangle 7"/>
          <p:cNvSpPr>
            <a:spLocks noRot="1" noChangeArrowheads="1"/>
          </p:cNvSpPr>
          <p:nvPr/>
        </p:nvSpPr>
        <p:spPr bwMode="auto">
          <a:xfrm>
            <a:off x="250825" y="4927600"/>
            <a:ext cx="8424863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altLang="ru-RU" sz="2800" b="1" i="1">
                <a:solidFill>
                  <a:srgbClr val="C00000"/>
                </a:solidFill>
                <a:latin typeface="Times New Roman" pitchFamily="18" charset="0"/>
              </a:rPr>
              <a:t>ФОТОН  НЕ   ОБЛАДАЕТ  МАССОЙ  ПОКОЯ</a:t>
            </a:r>
          </a:p>
        </p:txBody>
      </p:sp>
    </p:spTree>
    <p:extLst>
      <p:ext uri="{BB962C8B-B14F-4D97-AF65-F5344CB8AC3E}">
        <p14:creationId xmlns:p14="http://schemas.microsoft.com/office/powerpoint/2010/main" val="393345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1" dur="250" autoRev="1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" dur="250" autoRev="1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250" autoRev="1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autoRev="1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2" grpId="0" build="p"/>
      <p:bldP spid="39943" grpId="0"/>
      <p:bldP spid="3994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35150" y="0"/>
            <a:ext cx="5597525" cy="1004888"/>
          </a:xfrm>
        </p:spPr>
        <p:txBody>
          <a:bodyPr anchor="b"/>
          <a:lstStyle/>
          <a:p>
            <a:pPr eaLnBrk="1" hangingPunct="1"/>
            <a:r>
              <a:rPr lang="ru-RU" altLang="ru-RU" sz="2800" b="1" smtClean="0">
                <a:solidFill>
                  <a:schemeClr val="tx1"/>
                </a:solidFill>
                <a:latin typeface="Times New Roman" pitchFamily="18" charset="0"/>
              </a:rPr>
              <a:t>ЭФФЕКТ КОМПТОНА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52513"/>
            <a:ext cx="9144000" cy="2376487"/>
          </a:xfrm>
        </p:spPr>
        <p:txBody>
          <a:bodyPr>
            <a:normAutofit fontScale="92500" lnSpcReduction="10000"/>
          </a:bodyPr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800" smtClean="0">
                <a:latin typeface="Times New Roman" pitchFamily="18" charset="0"/>
              </a:rPr>
              <a:t>Комптон изучал рассеяние электромагнитного излучения лёгкими веществами (парафин, бор). Установлено, что в рассеянном излучении, наряду с длиной волны, равной длине волны падающего на вещество излучения λ</a:t>
            </a:r>
            <a:r>
              <a:rPr lang="ru-RU" altLang="ru-RU" sz="2800" baseline="-25000" smtClean="0">
                <a:latin typeface="Times New Roman" pitchFamily="18" charset="0"/>
              </a:rPr>
              <a:t>0</a:t>
            </a:r>
            <a:r>
              <a:rPr lang="ru-RU" altLang="ru-RU" sz="2800" smtClean="0">
                <a:latin typeface="Times New Roman" pitchFamily="18" charset="0"/>
              </a:rPr>
              <a:t>,</a:t>
            </a:r>
            <a:r>
              <a:rPr lang="ru-RU" altLang="ru-RU" sz="2800" baseline="-25000" smtClean="0">
                <a:latin typeface="Times New Roman" pitchFamily="18" charset="0"/>
              </a:rPr>
              <a:t> </a:t>
            </a:r>
            <a:r>
              <a:rPr lang="ru-RU" altLang="ru-RU" sz="2800" smtClean="0">
                <a:latin typeface="Times New Roman" pitchFamily="18" charset="0"/>
              </a:rPr>
              <a:t>в</a:t>
            </a:r>
            <a:r>
              <a:rPr lang="ru-RU" altLang="ru-RU" sz="2800" baseline="-25000" smtClean="0">
                <a:latin typeface="Times New Roman" pitchFamily="18" charset="0"/>
              </a:rPr>
              <a:t> </a:t>
            </a:r>
            <a:r>
              <a:rPr lang="ru-RU" altLang="ru-RU" sz="2800" smtClean="0">
                <a:latin typeface="Times New Roman" pitchFamily="18" charset="0"/>
              </a:rPr>
              <a:t>рассеянном излучении присутствуют длины волн  λ &gt; λ</a:t>
            </a:r>
            <a:r>
              <a:rPr lang="ru-RU" altLang="ru-RU" sz="2800" baseline="-25000" smtClean="0">
                <a:latin typeface="Times New Roman" pitchFamily="18" charset="0"/>
              </a:rPr>
              <a:t>0</a:t>
            </a:r>
            <a:r>
              <a:rPr lang="ru-RU" altLang="ru-RU" sz="2800" smtClean="0">
                <a:latin typeface="Times New Roman" pitchFamily="18" charset="0"/>
              </a:rPr>
              <a:t>  (</a:t>
            </a:r>
            <a:r>
              <a:rPr lang="el-GR" altLang="ru-RU" sz="2800" smtClean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smtClean="0">
                <a:latin typeface="Times New Roman" pitchFamily="18" charset="0"/>
              </a:rPr>
              <a:t>&lt; </a:t>
            </a:r>
            <a:r>
              <a:rPr lang="el-GR" altLang="ru-RU" sz="2800" smtClean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altLang="ru-RU" sz="2800" baseline="-25000" smtClean="0">
                <a:latin typeface="Times New Roman" pitchFamily="18" charset="0"/>
              </a:rPr>
              <a:t>0</a:t>
            </a:r>
            <a:r>
              <a:rPr lang="ru-RU" altLang="ru-RU" sz="2800" smtClean="0">
                <a:latin typeface="Times New Roman" pitchFamily="18" charset="0"/>
              </a:rPr>
              <a:t>). Явление названо эффектом Комптона. Оно получило объяснение в квантовой теории. </a:t>
            </a:r>
          </a:p>
        </p:txBody>
      </p:sp>
      <p:grpSp>
        <p:nvGrpSpPr>
          <p:cNvPr id="11269" name="Group 4"/>
          <p:cNvGrpSpPr>
            <a:grpSpLocks/>
          </p:cNvGrpSpPr>
          <p:nvPr/>
        </p:nvGrpSpPr>
        <p:grpSpPr bwMode="auto">
          <a:xfrm>
            <a:off x="5291138" y="4760913"/>
            <a:ext cx="287337" cy="287337"/>
            <a:chOff x="1202" y="3022"/>
            <a:chExt cx="181" cy="181"/>
          </a:xfrm>
        </p:grpSpPr>
        <p:sp>
          <p:nvSpPr>
            <p:cNvPr id="11353" name="Oval 5"/>
            <p:cNvSpPr>
              <a:spLocks noChangeArrowheads="1"/>
            </p:cNvSpPr>
            <p:nvPr/>
          </p:nvSpPr>
          <p:spPr bwMode="auto">
            <a:xfrm>
              <a:off x="1202" y="3022"/>
              <a:ext cx="181" cy="18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endParaRPr lang="ru-RU" altLang="ru-RU" sz="2800">
                <a:latin typeface="Times New Roman" pitchFamily="18" charset="0"/>
              </a:endParaRPr>
            </a:p>
          </p:txBody>
        </p:sp>
        <p:sp>
          <p:nvSpPr>
            <p:cNvPr id="11354" name="Line 6"/>
            <p:cNvSpPr>
              <a:spLocks noChangeShapeType="1"/>
            </p:cNvSpPr>
            <p:nvPr/>
          </p:nvSpPr>
          <p:spPr bwMode="auto">
            <a:xfrm>
              <a:off x="1247" y="3113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270" name="Line 9"/>
          <p:cNvSpPr>
            <a:spLocks noChangeShapeType="1"/>
          </p:cNvSpPr>
          <p:nvPr/>
        </p:nvSpPr>
        <p:spPr bwMode="auto">
          <a:xfrm flipV="1">
            <a:off x="5507038" y="3968750"/>
            <a:ext cx="144145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Line 12"/>
          <p:cNvSpPr>
            <a:spLocks noChangeShapeType="1"/>
          </p:cNvSpPr>
          <p:nvPr/>
        </p:nvSpPr>
        <p:spPr bwMode="auto">
          <a:xfrm>
            <a:off x="5578475" y="4903788"/>
            <a:ext cx="15128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2" name="Oval 13"/>
          <p:cNvSpPr>
            <a:spLocks noChangeArrowheads="1"/>
          </p:cNvSpPr>
          <p:nvPr/>
        </p:nvSpPr>
        <p:spPr bwMode="auto">
          <a:xfrm>
            <a:off x="6443663" y="4076700"/>
            <a:ext cx="252412" cy="2524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 sz="2800">
              <a:latin typeface="Times New Roman" pitchFamily="18" charset="0"/>
            </a:endParaRPr>
          </a:p>
        </p:txBody>
      </p:sp>
      <p:sp>
        <p:nvSpPr>
          <p:cNvPr id="11273" name="Line 18"/>
          <p:cNvSpPr>
            <a:spLocks noChangeShapeType="1"/>
          </p:cNvSpPr>
          <p:nvPr/>
        </p:nvSpPr>
        <p:spPr bwMode="auto">
          <a:xfrm>
            <a:off x="6478588" y="4221163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1274" name="Group 108"/>
          <p:cNvGrpSpPr>
            <a:grpSpLocks/>
          </p:cNvGrpSpPr>
          <p:nvPr/>
        </p:nvGrpSpPr>
        <p:grpSpPr bwMode="auto">
          <a:xfrm>
            <a:off x="1979613" y="4652963"/>
            <a:ext cx="1547812" cy="396875"/>
            <a:chOff x="1202" y="2931"/>
            <a:chExt cx="1178" cy="250"/>
          </a:xfrm>
        </p:grpSpPr>
        <p:sp>
          <p:nvSpPr>
            <p:cNvPr id="11310" name="Oval 7"/>
            <p:cNvSpPr>
              <a:spLocks noChangeArrowheads="1"/>
            </p:cNvSpPr>
            <p:nvPr/>
          </p:nvSpPr>
          <p:spPr bwMode="auto">
            <a:xfrm flipH="1" flipV="1">
              <a:off x="1202" y="3045"/>
              <a:ext cx="45" cy="4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endParaRPr lang="ru-RU" altLang="ru-RU" sz="2800">
                <a:latin typeface="Times New Roman" pitchFamily="18" charset="0"/>
              </a:endParaRPr>
            </a:p>
          </p:txBody>
        </p:sp>
        <p:grpSp>
          <p:nvGrpSpPr>
            <p:cNvPr id="11311" name="Group 43"/>
            <p:cNvGrpSpPr>
              <a:grpSpLocks/>
            </p:cNvGrpSpPr>
            <p:nvPr/>
          </p:nvGrpSpPr>
          <p:grpSpPr bwMode="auto">
            <a:xfrm flipH="1">
              <a:off x="1723" y="2931"/>
              <a:ext cx="657" cy="250"/>
              <a:chOff x="635" y="3249"/>
              <a:chExt cx="839" cy="363"/>
            </a:xfrm>
          </p:grpSpPr>
          <p:grpSp>
            <p:nvGrpSpPr>
              <p:cNvPr id="11333" name="Group 44"/>
              <p:cNvGrpSpPr>
                <a:grpSpLocks/>
              </p:cNvGrpSpPr>
              <p:nvPr/>
            </p:nvGrpSpPr>
            <p:grpSpPr bwMode="auto">
              <a:xfrm>
                <a:off x="635" y="3249"/>
                <a:ext cx="544" cy="363"/>
                <a:chOff x="635" y="2908"/>
                <a:chExt cx="1066" cy="704"/>
              </a:xfrm>
            </p:grpSpPr>
            <p:pic>
              <p:nvPicPr>
                <p:cNvPr id="11344" name="Picture 45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257" t="18127" r="11162" b="20917"/>
                <a:stretch>
                  <a:fillRect/>
                </a:stretch>
              </p:blipFill>
              <p:spPr bwMode="auto">
                <a:xfrm>
                  <a:off x="635" y="2954"/>
                  <a:ext cx="1066" cy="6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345" name="Rectangle 46"/>
                <p:cNvSpPr>
                  <a:spLocks noChangeArrowheads="1"/>
                </p:cNvSpPr>
                <p:nvPr/>
              </p:nvSpPr>
              <p:spPr bwMode="auto">
                <a:xfrm>
                  <a:off x="1066" y="3317"/>
                  <a:ext cx="113" cy="29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46" name="Rectangle 47"/>
                <p:cNvSpPr>
                  <a:spLocks noChangeArrowheads="1"/>
                </p:cNvSpPr>
                <p:nvPr/>
              </p:nvSpPr>
              <p:spPr bwMode="auto">
                <a:xfrm>
                  <a:off x="1020" y="3067"/>
                  <a:ext cx="68" cy="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47" name="Rectangle 48"/>
                <p:cNvSpPr>
                  <a:spLocks noChangeArrowheads="1"/>
                </p:cNvSpPr>
                <p:nvPr/>
              </p:nvSpPr>
              <p:spPr bwMode="auto">
                <a:xfrm>
                  <a:off x="1134" y="3158"/>
                  <a:ext cx="68" cy="13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48" name="Rectangle 49"/>
                <p:cNvSpPr>
                  <a:spLocks noChangeArrowheads="1"/>
                </p:cNvSpPr>
                <p:nvPr/>
              </p:nvSpPr>
              <p:spPr bwMode="auto">
                <a:xfrm>
                  <a:off x="1315" y="2931"/>
                  <a:ext cx="363" cy="22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49" name="Rectangle 50"/>
                <p:cNvSpPr>
                  <a:spLocks noChangeArrowheads="1"/>
                </p:cNvSpPr>
                <p:nvPr/>
              </p:nvSpPr>
              <p:spPr bwMode="auto">
                <a:xfrm>
                  <a:off x="1360" y="3113"/>
                  <a:ext cx="23" cy="18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50" name="Rectangle 51"/>
                <p:cNvSpPr>
                  <a:spLocks noChangeArrowheads="1"/>
                </p:cNvSpPr>
                <p:nvPr/>
              </p:nvSpPr>
              <p:spPr bwMode="auto">
                <a:xfrm>
                  <a:off x="703" y="2908"/>
                  <a:ext cx="703" cy="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51" name="Rectangle 52"/>
                <p:cNvSpPr>
                  <a:spLocks noChangeArrowheads="1"/>
                </p:cNvSpPr>
                <p:nvPr/>
              </p:nvSpPr>
              <p:spPr bwMode="auto">
                <a:xfrm>
                  <a:off x="770" y="3022"/>
                  <a:ext cx="46" cy="27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52" name="Rectangle 53"/>
                <p:cNvSpPr>
                  <a:spLocks noChangeArrowheads="1"/>
                </p:cNvSpPr>
                <p:nvPr/>
              </p:nvSpPr>
              <p:spPr bwMode="auto">
                <a:xfrm>
                  <a:off x="975" y="3521"/>
                  <a:ext cx="68" cy="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11334" name="Group 54"/>
              <p:cNvGrpSpPr>
                <a:grpSpLocks/>
              </p:cNvGrpSpPr>
              <p:nvPr/>
            </p:nvGrpSpPr>
            <p:grpSpPr bwMode="auto">
              <a:xfrm>
                <a:off x="930" y="3249"/>
                <a:ext cx="544" cy="363"/>
                <a:chOff x="635" y="2908"/>
                <a:chExt cx="1066" cy="704"/>
              </a:xfrm>
            </p:grpSpPr>
            <p:pic>
              <p:nvPicPr>
                <p:cNvPr id="11335" name="Picture 55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257" t="18127" r="11162" b="20917"/>
                <a:stretch>
                  <a:fillRect/>
                </a:stretch>
              </p:blipFill>
              <p:spPr bwMode="auto">
                <a:xfrm>
                  <a:off x="635" y="2954"/>
                  <a:ext cx="1066" cy="6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336" name="Rectangle 56"/>
                <p:cNvSpPr>
                  <a:spLocks noChangeArrowheads="1"/>
                </p:cNvSpPr>
                <p:nvPr/>
              </p:nvSpPr>
              <p:spPr bwMode="auto">
                <a:xfrm>
                  <a:off x="1066" y="3317"/>
                  <a:ext cx="113" cy="29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37" name="Rectangle 57"/>
                <p:cNvSpPr>
                  <a:spLocks noChangeArrowheads="1"/>
                </p:cNvSpPr>
                <p:nvPr/>
              </p:nvSpPr>
              <p:spPr bwMode="auto">
                <a:xfrm>
                  <a:off x="1020" y="3067"/>
                  <a:ext cx="68" cy="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38" name="Rectangle 58"/>
                <p:cNvSpPr>
                  <a:spLocks noChangeArrowheads="1"/>
                </p:cNvSpPr>
                <p:nvPr/>
              </p:nvSpPr>
              <p:spPr bwMode="auto">
                <a:xfrm>
                  <a:off x="1134" y="3158"/>
                  <a:ext cx="68" cy="13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39" name="Rectangle 59"/>
                <p:cNvSpPr>
                  <a:spLocks noChangeArrowheads="1"/>
                </p:cNvSpPr>
                <p:nvPr/>
              </p:nvSpPr>
              <p:spPr bwMode="auto">
                <a:xfrm>
                  <a:off x="1315" y="2931"/>
                  <a:ext cx="363" cy="22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40" name="Rectangle 60"/>
                <p:cNvSpPr>
                  <a:spLocks noChangeArrowheads="1"/>
                </p:cNvSpPr>
                <p:nvPr/>
              </p:nvSpPr>
              <p:spPr bwMode="auto">
                <a:xfrm>
                  <a:off x="1360" y="3113"/>
                  <a:ext cx="23" cy="18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41" name="Rectangle 61"/>
                <p:cNvSpPr>
                  <a:spLocks noChangeArrowheads="1"/>
                </p:cNvSpPr>
                <p:nvPr/>
              </p:nvSpPr>
              <p:spPr bwMode="auto">
                <a:xfrm>
                  <a:off x="703" y="2908"/>
                  <a:ext cx="703" cy="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42" name="Rectangle 62"/>
                <p:cNvSpPr>
                  <a:spLocks noChangeArrowheads="1"/>
                </p:cNvSpPr>
                <p:nvPr/>
              </p:nvSpPr>
              <p:spPr bwMode="auto">
                <a:xfrm>
                  <a:off x="770" y="3022"/>
                  <a:ext cx="46" cy="27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43" name="Rectangle 63"/>
                <p:cNvSpPr>
                  <a:spLocks noChangeArrowheads="1"/>
                </p:cNvSpPr>
                <p:nvPr/>
              </p:nvSpPr>
              <p:spPr bwMode="auto">
                <a:xfrm>
                  <a:off x="975" y="3521"/>
                  <a:ext cx="68" cy="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</p:grpSp>
        <p:grpSp>
          <p:nvGrpSpPr>
            <p:cNvPr id="11312" name="Group 42"/>
            <p:cNvGrpSpPr>
              <a:grpSpLocks/>
            </p:cNvGrpSpPr>
            <p:nvPr/>
          </p:nvGrpSpPr>
          <p:grpSpPr bwMode="auto">
            <a:xfrm flipH="1">
              <a:off x="1247" y="2931"/>
              <a:ext cx="657" cy="250"/>
              <a:chOff x="635" y="3249"/>
              <a:chExt cx="839" cy="363"/>
            </a:xfrm>
          </p:grpSpPr>
          <p:grpSp>
            <p:nvGrpSpPr>
              <p:cNvPr id="11313" name="Group 31"/>
              <p:cNvGrpSpPr>
                <a:grpSpLocks/>
              </p:cNvGrpSpPr>
              <p:nvPr/>
            </p:nvGrpSpPr>
            <p:grpSpPr bwMode="auto">
              <a:xfrm>
                <a:off x="635" y="3249"/>
                <a:ext cx="544" cy="363"/>
                <a:chOff x="635" y="2908"/>
                <a:chExt cx="1066" cy="704"/>
              </a:xfrm>
            </p:grpSpPr>
            <p:pic>
              <p:nvPicPr>
                <p:cNvPr id="11324" name="Picture 2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257" t="18127" r="11162" b="20917"/>
                <a:stretch>
                  <a:fillRect/>
                </a:stretch>
              </p:blipFill>
              <p:spPr bwMode="auto">
                <a:xfrm>
                  <a:off x="635" y="2954"/>
                  <a:ext cx="1066" cy="6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325" name="Rectangle 23"/>
                <p:cNvSpPr>
                  <a:spLocks noChangeArrowheads="1"/>
                </p:cNvSpPr>
                <p:nvPr/>
              </p:nvSpPr>
              <p:spPr bwMode="auto">
                <a:xfrm>
                  <a:off x="1066" y="3317"/>
                  <a:ext cx="113" cy="29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26" name="Rectangle 24"/>
                <p:cNvSpPr>
                  <a:spLocks noChangeArrowheads="1"/>
                </p:cNvSpPr>
                <p:nvPr/>
              </p:nvSpPr>
              <p:spPr bwMode="auto">
                <a:xfrm>
                  <a:off x="1020" y="3067"/>
                  <a:ext cx="68" cy="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27" name="Rectangle 25"/>
                <p:cNvSpPr>
                  <a:spLocks noChangeArrowheads="1"/>
                </p:cNvSpPr>
                <p:nvPr/>
              </p:nvSpPr>
              <p:spPr bwMode="auto">
                <a:xfrm>
                  <a:off x="1134" y="3158"/>
                  <a:ext cx="68" cy="13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28" name="Rectangle 26"/>
                <p:cNvSpPr>
                  <a:spLocks noChangeArrowheads="1"/>
                </p:cNvSpPr>
                <p:nvPr/>
              </p:nvSpPr>
              <p:spPr bwMode="auto">
                <a:xfrm>
                  <a:off x="1315" y="2931"/>
                  <a:ext cx="363" cy="22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29" name="Rectangle 27"/>
                <p:cNvSpPr>
                  <a:spLocks noChangeArrowheads="1"/>
                </p:cNvSpPr>
                <p:nvPr/>
              </p:nvSpPr>
              <p:spPr bwMode="auto">
                <a:xfrm>
                  <a:off x="1360" y="3113"/>
                  <a:ext cx="23" cy="18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30" name="Rectangle 28"/>
                <p:cNvSpPr>
                  <a:spLocks noChangeArrowheads="1"/>
                </p:cNvSpPr>
                <p:nvPr/>
              </p:nvSpPr>
              <p:spPr bwMode="auto">
                <a:xfrm>
                  <a:off x="703" y="2908"/>
                  <a:ext cx="703" cy="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31" name="Rectangle 29"/>
                <p:cNvSpPr>
                  <a:spLocks noChangeArrowheads="1"/>
                </p:cNvSpPr>
                <p:nvPr/>
              </p:nvSpPr>
              <p:spPr bwMode="auto">
                <a:xfrm>
                  <a:off x="770" y="3022"/>
                  <a:ext cx="46" cy="27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32" name="Rectangle 30"/>
                <p:cNvSpPr>
                  <a:spLocks noChangeArrowheads="1"/>
                </p:cNvSpPr>
                <p:nvPr/>
              </p:nvSpPr>
              <p:spPr bwMode="auto">
                <a:xfrm>
                  <a:off x="975" y="3521"/>
                  <a:ext cx="68" cy="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grpSp>
            <p:nvGrpSpPr>
              <p:cNvPr id="11314" name="Group 32"/>
              <p:cNvGrpSpPr>
                <a:grpSpLocks/>
              </p:cNvGrpSpPr>
              <p:nvPr/>
            </p:nvGrpSpPr>
            <p:grpSpPr bwMode="auto">
              <a:xfrm>
                <a:off x="930" y="3249"/>
                <a:ext cx="544" cy="363"/>
                <a:chOff x="635" y="2908"/>
                <a:chExt cx="1066" cy="704"/>
              </a:xfrm>
            </p:grpSpPr>
            <p:pic>
              <p:nvPicPr>
                <p:cNvPr id="11315" name="Picture 3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257" t="18127" r="11162" b="20917"/>
                <a:stretch>
                  <a:fillRect/>
                </a:stretch>
              </p:blipFill>
              <p:spPr bwMode="auto">
                <a:xfrm>
                  <a:off x="635" y="2954"/>
                  <a:ext cx="1066" cy="6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316" name="Rectangle 34"/>
                <p:cNvSpPr>
                  <a:spLocks noChangeArrowheads="1"/>
                </p:cNvSpPr>
                <p:nvPr/>
              </p:nvSpPr>
              <p:spPr bwMode="auto">
                <a:xfrm>
                  <a:off x="1066" y="3317"/>
                  <a:ext cx="113" cy="29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17" name="Rectangle 35"/>
                <p:cNvSpPr>
                  <a:spLocks noChangeArrowheads="1"/>
                </p:cNvSpPr>
                <p:nvPr/>
              </p:nvSpPr>
              <p:spPr bwMode="auto">
                <a:xfrm>
                  <a:off x="1020" y="3067"/>
                  <a:ext cx="68" cy="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18" name="Rectangle 36"/>
                <p:cNvSpPr>
                  <a:spLocks noChangeArrowheads="1"/>
                </p:cNvSpPr>
                <p:nvPr/>
              </p:nvSpPr>
              <p:spPr bwMode="auto">
                <a:xfrm>
                  <a:off x="1134" y="3158"/>
                  <a:ext cx="68" cy="13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19" name="Rectangle 37"/>
                <p:cNvSpPr>
                  <a:spLocks noChangeArrowheads="1"/>
                </p:cNvSpPr>
                <p:nvPr/>
              </p:nvSpPr>
              <p:spPr bwMode="auto">
                <a:xfrm>
                  <a:off x="1315" y="2931"/>
                  <a:ext cx="363" cy="22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20" name="Rectangle 38"/>
                <p:cNvSpPr>
                  <a:spLocks noChangeArrowheads="1"/>
                </p:cNvSpPr>
                <p:nvPr/>
              </p:nvSpPr>
              <p:spPr bwMode="auto">
                <a:xfrm>
                  <a:off x="1360" y="3113"/>
                  <a:ext cx="23" cy="18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21" name="Rectangle 39"/>
                <p:cNvSpPr>
                  <a:spLocks noChangeArrowheads="1"/>
                </p:cNvSpPr>
                <p:nvPr/>
              </p:nvSpPr>
              <p:spPr bwMode="auto">
                <a:xfrm>
                  <a:off x="703" y="2908"/>
                  <a:ext cx="703" cy="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22" name="Rectangle 40"/>
                <p:cNvSpPr>
                  <a:spLocks noChangeArrowheads="1"/>
                </p:cNvSpPr>
                <p:nvPr/>
              </p:nvSpPr>
              <p:spPr bwMode="auto">
                <a:xfrm>
                  <a:off x="770" y="3022"/>
                  <a:ext cx="46" cy="27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1323" name="Rectangle 41"/>
                <p:cNvSpPr>
                  <a:spLocks noChangeArrowheads="1"/>
                </p:cNvSpPr>
                <p:nvPr/>
              </p:nvSpPr>
              <p:spPr bwMode="auto">
                <a:xfrm>
                  <a:off x="975" y="3521"/>
                  <a:ext cx="68" cy="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</p:grpSp>
      </p:grpSp>
      <p:grpSp>
        <p:nvGrpSpPr>
          <p:cNvPr id="11275" name="Group 65"/>
          <p:cNvGrpSpPr>
            <a:grpSpLocks/>
          </p:cNvGrpSpPr>
          <p:nvPr/>
        </p:nvGrpSpPr>
        <p:grpSpPr bwMode="auto">
          <a:xfrm rot="2481889" flipH="1">
            <a:off x="5616575" y="5619750"/>
            <a:ext cx="1727200" cy="252413"/>
            <a:chOff x="635" y="3249"/>
            <a:chExt cx="839" cy="363"/>
          </a:xfrm>
        </p:grpSpPr>
        <p:grpSp>
          <p:nvGrpSpPr>
            <p:cNvPr id="11290" name="Group 66"/>
            <p:cNvGrpSpPr>
              <a:grpSpLocks/>
            </p:cNvGrpSpPr>
            <p:nvPr/>
          </p:nvGrpSpPr>
          <p:grpSpPr bwMode="auto">
            <a:xfrm>
              <a:off x="635" y="3249"/>
              <a:ext cx="544" cy="363"/>
              <a:chOff x="635" y="2908"/>
              <a:chExt cx="1066" cy="704"/>
            </a:xfrm>
          </p:grpSpPr>
          <p:pic>
            <p:nvPicPr>
              <p:cNvPr id="11301" name="Picture 67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257" t="18127" r="11162" b="20917"/>
              <a:stretch>
                <a:fillRect/>
              </a:stretch>
            </p:blipFill>
            <p:spPr bwMode="auto">
              <a:xfrm>
                <a:off x="635" y="2954"/>
                <a:ext cx="1066" cy="6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302" name="Rectangle 68"/>
              <p:cNvSpPr>
                <a:spLocks noChangeArrowheads="1"/>
              </p:cNvSpPr>
              <p:nvPr/>
            </p:nvSpPr>
            <p:spPr bwMode="auto">
              <a:xfrm>
                <a:off x="1066" y="3317"/>
                <a:ext cx="113" cy="2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303" name="Rectangle 69"/>
              <p:cNvSpPr>
                <a:spLocks noChangeArrowheads="1"/>
              </p:cNvSpPr>
              <p:nvPr/>
            </p:nvSpPr>
            <p:spPr bwMode="auto">
              <a:xfrm>
                <a:off x="1020" y="3067"/>
                <a:ext cx="68" cy="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304" name="Rectangle 70"/>
              <p:cNvSpPr>
                <a:spLocks noChangeArrowheads="1"/>
              </p:cNvSpPr>
              <p:nvPr/>
            </p:nvSpPr>
            <p:spPr bwMode="auto">
              <a:xfrm>
                <a:off x="1134" y="3158"/>
                <a:ext cx="68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305" name="Rectangle 71"/>
              <p:cNvSpPr>
                <a:spLocks noChangeArrowheads="1"/>
              </p:cNvSpPr>
              <p:nvPr/>
            </p:nvSpPr>
            <p:spPr bwMode="auto">
              <a:xfrm>
                <a:off x="1315" y="2931"/>
                <a:ext cx="363" cy="2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306" name="Rectangle 72"/>
              <p:cNvSpPr>
                <a:spLocks noChangeArrowheads="1"/>
              </p:cNvSpPr>
              <p:nvPr/>
            </p:nvSpPr>
            <p:spPr bwMode="auto">
              <a:xfrm>
                <a:off x="1360" y="3113"/>
                <a:ext cx="23" cy="1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307" name="Rectangle 73"/>
              <p:cNvSpPr>
                <a:spLocks noChangeArrowheads="1"/>
              </p:cNvSpPr>
              <p:nvPr/>
            </p:nvSpPr>
            <p:spPr bwMode="auto">
              <a:xfrm>
                <a:off x="703" y="2908"/>
                <a:ext cx="703" cy="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308" name="Rectangle 74"/>
              <p:cNvSpPr>
                <a:spLocks noChangeArrowheads="1"/>
              </p:cNvSpPr>
              <p:nvPr/>
            </p:nvSpPr>
            <p:spPr bwMode="auto">
              <a:xfrm>
                <a:off x="770" y="3022"/>
                <a:ext cx="46" cy="2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309" name="Rectangle 75"/>
              <p:cNvSpPr>
                <a:spLocks noChangeArrowheads="1"/>
              </p:cNvSpPr>
              <p:nvPr/>
            </p:nvSpPr>
            <p:spPr bwMode="auto">
              <a:xfrm>
                <a:off x="975" y="3521"/>
                <a:ext cx="68" cy="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grpSp>
          <p:nvGrpSpPr>
            <p:cNvPr id="11291" name="Group 76"/>
            <p:cNvGrpSpPr>
              <a:grpSpLocks/>
            </p:cNvGrpSpPr>
            <p:nvPr/>
          </p:nvGrpSpPr>
          <p:grpSpPr bwMode="auto">
            <a:xfrm>
              <a:off x="930" y="3249"/>
              <a:ext cx="544" cy="363"/>
              <a:chOff x="635" y="2908"/>
              <a:chExt cx="1066" cy="704"/>
            </a:xfrm>
          </p:grpSpPr>
          <p:pic>
            <p:nvPicPr>
              <p:cNvPr id="11292" name="Picture 77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257" t="18127" r="11162" b="20917"/>
              <a:stretch>
                <a:fillRect/>
              </a:stretch>
            </p:blipFill>
            <p:spPr bwMode="auto">
              <a:xfrm>
                <a:off x="635" y="2954"/>
                <a:ext cx="1066" cy="6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293" name="Rectangle 78"/>
              <p:cNvSpPr>
                <a:spLocks noChangeArrowheads="1"/>
              </p:cNvSpPr>
              <p:nvPr/>
            </p:nvSpPr>
            <p:spPr bwMode="auto">
              <a:xfrm>
                <a:off x="1066" y="3317"/>
                <a:ext cx="113" cy="2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294" name="Rectangle 79"/>
              <p:cNvSpPr>
                <a:spLocks noChangeArrowheads="1"/>
              </p:cNvSpPr>
              <p:nvPr/>
            </p:nvSpPr>
            <p:spPr bwMode="auto">
              <a:xfrm>
                <a:off x="1020" y="3067"/>
                <a:ext cx="68" cy="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295" name="Rectangle 80"/>
              <p:cNvSpPr>
                <a:spLocks noChangeArrowheads="1"/>
              </p:cNvSpPr>
              <p:nvPr/>
            </p:nvSpPr>
            <p:spPr bwMode="auto">
              <a:xfrm>
                <a:off x="1134" y="3158"/>
                <a:ext cx="68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296" name="Rectangle 81"/>
              <p:cNvSpPr>
                <a:spLocks noChangeArrowheads="1"/>
              </p:cNvSpPr>
              <p:nvPr/>
            </p:nvSpPr>
            <p:spPr bwMode="auto">
              <a:xfrm>
                <a:off x="1315" y="2931"/>
                <a:ext cx="363" cy="2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297" name="Rectangle 82"/>
              <p:cNvSpPr>
                <a:spLocks noChangeArrowheads="1"/>
              </p:cNvSpPr>
              <p:nvPr/>
            </p:nvSpPr>
            <p:spPr bwMode="auto">
              <a:xfrm>
                <a:off x="1360" y="3113"/>
                <a:ext cx="23" cy="1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298" name="Rectangle 83"/>
              <p:cNvSpPr>
                <a:spLocks noChangeArrowheads="1"/>
              </p:cNvSpPr>
              <p:nvPr/>
            </p:nvSpPr>
            <p:spPr bwMode="auto">
              <a:xfrm>
                <a:off x="703" y="2908"/>
                <a:ext cx="703" cy="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299" name="Rectangle 84"/>
              <p:cNvSpPr>
                <a:spLocks noChangeArrowheads="1"/>
              </p:cNvSpPr>
              <p:nvPr/>
            </p:nvSpPr>
            <p:spPr bwMode="auto">
              <a:xfrm>
                <a:off x="770" y="3022"/>
                <a:ext cx="46" cy="2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300" name="Rectangle 85"/>
              <p:cNvSpPr>
                <a:spLocks noChangeArrowheads="1"/>
              </p:cNvSpPr>
              <p:nvPr/>
            </p:nvSpPr>
            <p:spPr bwMode="auto">
              <a:xfrm>
                <a:off x="975" y="3521"/>
                <a:ext cx="68" cy="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</p:grpSp>
      <p:sp>
        <p:nvSpPr>
          <p:cNvPr id="11276" name="Line 8"/>
          <p:cNvSpPr>
            <a:spLocks noChangeShapeType="1"/>
          </p:cNvSpPr>
          <p:nvPr/>
        </p:nvSpPr>
        <p:spPr bwMode="auto">
          <a:xfrm>
            <a:off x="1906588" y="4868863"/>
            <a:ext cx="3384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7" name="Line 10"/>
          <p:cNvSpPr>
            <a:spLocks noChangeShapeType="1"/>
          </p:cNvSpPr>
          <p:nvPr/>
        </p:nvSpPr>
        <p:spPr bwMode="auto">
          <a:xfrm>
            <a:off x="5580063" y="4976813"/>
            <a:ext cx="1657350" cy="144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56331" name="Object 11"/>
          <p:cNvGraphicFramePr>
            <a:graphicFrameLocks noChangeAspect="1"/>
          </p:cNvGraphicFramePr>
          <p:nvPr/>
        </p:nvGraphicFramePr>
        <p:xfrm>
          <a:off x="5940425" y="4941888"/>
          <a:ext cx="323850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5" imgW="139680" imgH="164880" progId="Equation.3">
                  <p:embed/>
                </p:oleObj>
              </mc:Choice>
              <mc:Fallback>
                <p:oleObj name="Формула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4941888"/>
                        <a:ext cx="323850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8" name="AutoShape 15"/>
          <p:cNvSpPr>
            <a:spLocks noChangeArrowheads="1"/>
          </p:cNvSpPr>
          <p:nvPr/>
        </p:nvSpPr>
        <p:spPr bwMode="auto">
          <a:xfrm>
            <a:off x="5722938" y="4903788"/>
            <a:ext cx="215900" cy="288925"/>
          </a:xfrm>
          <a:prstGeom prst="curvedLeftArrow">
            <a:avLst>
              <a:gd name="adj1" fmla="val 793"/>
              <a:gd name="adj2" fmla="val 27558"/>
              <a:gd name="adj3" fmla="val 3308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 sz="2800">
              <a:latin typeface="Times New Roman" pitchFamily="18" charset="0"/>
            </a:endParaRPr>
          </a:p>
        </p:txBody>
      </p:sp>
      <p:sp>
        <p:nvSpPr>
          <p:cNvPr id="11279" name="Line 110"/>
          <p:cNvSpPr>
            <a:spLocks noChangeShapeType="1"/>
          </p:cNvSpPr>
          <p:nvPr/>
        </p:nvSpPr>
        <p:spPr bwMode="auto">
          <a:xfrm>
            <a:off x="2519363" y="45815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0" name="Line 111"/>
          <p:cNvSpPr>
            <a:spLocks noChangeShapeType="1"/>
          </p:cNvSpPr>
          <p:nvPr/>
        </p:nvSpPr>
        <p:spPr bwMode="auto">
          <a:xfrm>
            <a:off x="2843213" y="4581525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1" name="Line 112"/>
          <p:cNvSpPr>
            <a:spLocks noChangeShapeType="1"/>
          </p:cNvSpPr>
          <p:nvPr/>
        </p:nvSpPr>
        <p:spPr bwMode="auto">
          <a:xfrm>
            <a:off x="2232025" y="4581525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2" name="Line 113"/>
          <p:cNvSpPr>
            <a:spLocks noChangeShapeType="1"/>
          </p:cNvSpPr>
          <p:nvPr/>
        </p:nvSpPr>
        <p:spPr bwMode="auto">
          <a:xfrm flipH="1">
            <a:off x="2808288" y="4581525"/>
            <a:ext cx="323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3" name="Text Box 115"/>
          <p:cNvSpPr txBox="1">
            <a:spLocks noChangeArrowheads="1"/>
          </p:cNvSpPr>
          <p:nvPr/>
        </p:nvSpPr>
        <p:spPr bwMode="auto">
          <a:xfrm>
            <a:off x="2447925" y="4195763"/>
            <a:ext cx="468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>
                <a:latin typeface="Times New Roman" pitchFamily="18" charset="0"/>
              </a:rPr>
              <a:t>λ</a:t>
            </a:r>
            <a:r>
              <a:rPr lang="ru-RU" altLang="ru-RU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1284" name="Rectangle 116"/>
          <p:cNvSpPr>
            <a:spLocks noChangeArrowheads="1"/>
          </p:cNvSpPr>
          <p:nvPr/>
        </p:nvSpPr>
        <p:spPr bwMode="auto">
          <a:xfrm rot="2327633">
            <a:off x="6761163" y="5265738"/>
            <a:ext cx="331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Times New Roman" pitchFamily="18" charset="0"/>
              </a:rPr>
              <a:t>λ</a:t>
            </a:r>
          </a:p>
        </p:txBody>
      </p:sp>
      <p:sp>
        <p:nvSpPr>
          <p:cNvPr id="11285" name="Line 117"/>
          <p:cNvSpPr>
            <a:spLocks noChangeShapeType="1"/>
          </p:cNvSpPr>
          <p:nvPr/>
        </p:nvSpPr>
        <p:spPr bwMode="auto">
          <a:xfrm flipV="1">
            <a:off x="6300788" y="5373688"/>
            <a:ext cx="287337" cy="25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6" name="Line 118"/>
          <p:cNvSpPr>
            <a:spLocks noChangeShapeType="1"/>
          </p:cNvSpPr>
          <p:nvPr/>
        </p:nvSpPr>
        <p:spPr bwMode="auto">
          <a:xfrm flipV="1">
            <a:off x="6767513" y="5768975"/>
            <a:ext cx="288925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7" name="Line 119"/>
          <p:cNvSpPr>
            <a:spLocks noChangeShapeType="1"/>
          </p:cNvSpPr>
          <p:nvPr/>
        </p:nvSpPr>
        <p:spPr bwMode="auto">
          <a:xfrm>
            <a:off x="6480175" y="5481638"/>
            <a:ext cx="468313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8" name="Text Box 120"/>
          <p:cNvSpPr txBox="1">
            <a:spLocks noChangeArrowheads="1"/>
          </p:cNvSpPr>
          <p:nvPr/>
        </p:nvSpPr>
        <p:spPr bwMode="auto">
          <a:xfrm>
            <a:off x="6659563" y="4076700"/>
            <a:ext cx="468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i="1">
                <a:latin typeface="Times New Roman" pitchFamily="18" charset="0"/>
              </a:rPr>
              <a:t>е</a:t>
            </a:r>
            <a:r>
              <a:rPr lang="ru-RU" altLang="ru-RU" sz="2400" b="1" i="1" baseline="30000">
                <a:latin typeface="Times New Roman" pitchFamily="18" charset="0"/>
              </a:rPr>
              <a:t>-</a:t>
            </a:r>
            <a:endParaRPr lang="ru-RU" altLang="ru-RU" sz="2400" b="1" i="1">
              <a:latin typeface="Times New Roman" pitchFamily="18" charset="0"/>
            </a:endParaRPr>
          </a:p>
        </p:txBody>
      </p:sp>
      <p:sp>
        <p:nvSpPr>
          <p:cNvPr id="11289" name="Text Box 121"/>
          <p:cNvSpPr txBox="1">
            <a:spLocks noChangeArrowheads="1"/>
          </p:cNvSpPr>
          <p:nvPr/>
        </p:nvSpPr>
        <p:spPr bwMode="auto">
          <a:xfrm>
            <a:off x="5291138" y="4400550"/>
            <a:ext cx="468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i="1">
                <a:latin typeface="Times New Roman" pitchFamily="18" charset="0"/>
              </a:rPr>
              <a:t>е</a:t>
            </a:r>
            <a:r>
              <a:rPr lang="ru-RU" altLang="ru-RU" sz="2400" b="1" i="1" baseline="30000">
                <a:latin typeface="Times New Roman" pitchFamily="18" charset="0"/>
              </a:rPr>
              <a:t>-</a:t>
            </a:r>
            <a:endParaRPr lang="ru-RU" altLang="ru-RU" sz="2400" b="1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45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1" name="Rectangle 2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302" name="Rectangle 3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303" name="Rectangle 4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55301" name="Object 5"/>
          <p:cNvGraphicFramePr>
            <a:graphicFrameLocks noChangeAspect="1"/>
          </p:cNvGraphicFramePr>
          <p:nvPr/>
        </p:nvGraphicFramePr>
        <p:xfrm>
          <a:off x="585788" y="188913"/>
          <a:ext cx="2357437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3" imgW="888840" imgH="228600" progId="Equation.3">
                  <p:embed/>
                </p:oleObj>
              </mc:Choice>
              <mc:Fallback>
                <p:oleObj name="Формула" r:id="rId3" imgW="888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188913"/>
                        <a:ext cx="2357437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612775" y="981075"/>
          <a:ext cx="3484563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Формула" r:id="rId5" imgW="1384200" imgH="241200" progId="Equation.3">
                  <p:embed/>
                </p:oleObj>
              </mc:Choice>
              <mc:Fallback>
                <p:oleObj name="Формула" r:id="rId5" imgW="13842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981075"/>
                        <a:ext cx="3484563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3" name="Object 7"/>
          <p:cNvGraphicFramePr>
            <a:graphicFrameLocks noChangeAspect="1"/>
          </p:cNvGraphicFramePr>
          <p:nvPr/>
        </p:nvGraphicFramePr>
        <p:xfrm>
          <a:off x="4938713" y="292100"/>
          <a:ext cx="2359025" cy="143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Формула" r:id="rId7" imgW="939600" imgH="571320" progId="Equation.3">
                  <p:embed/>
                </p:oleObj>
              </mc:Choice>
              <mc:Fallback>
                <p:oleObj name="Формула" r:id="rId7" imgW="939600" imgH="57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8713" y="292100"/>
                        <a:ext cx="2359025" cy="143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4" name="Object 8"/>
          <p:cNvGraphicFramePr>
            <a:graphicFrameLocks noChangeAspect="1"/>
          </p:cNvGraphicFramePr>
          <p:nvPr/>
        </p:nvGraphicFramePr>
        <p:xfrm>
          <a:off x="539750" y="2241550"/>
          <a:ext cx="3582988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Формула" r:id="rId9" imgW="1371600" imgH="431640" progId="Equation.3">
                  <p:embed/>
                </p:oleObj>
              </mc:Choice>
              <mc:Fallback>
                <p:oleObj name="Формула" r:id="rId9" imgW="13716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241550"/>
                        <a:ext cx="3582988" cy="1128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5" name="Object 9"/>
          <p:cNvGraphicFramePr>
            <a:graphicFrameLocks noChangeAspect="1"/>
          </p:cNvGraphicFramePr>
          <p:nvPr/>
        </p:nvGraphicFramePr>
        <p:xfrm>
          <a:off x="4751388" y="2247900"/>
          <a:ext cx="4125912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11" imgW="1663560" imgH="431640" progId="Equation.3">
                  <p:embed/>
                </p:oleObj>
              </mc:Choice>
              <mc:Fallback>
                <p:oleObj name="Формула" r:id="rId11" imgW="16635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1388" y="2247900"/>
                        <a:ext cx="4125912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6" name="Object 10"/>
          <p:cNvGraphicFramePr>
            <a:graphicFrameLocks noChangeAspect="1"/>
          </p:cNvGraphicFramePr>
          <p:nvPr/>
        </p:nvGraphicFramePr>
        <p:xfrm>
          <a:off x="1216025" y="3249613"/>
          <a:ext cx="156210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Формула" r:id="rId13" imgW="685800" imgH="431640" progId="Equation.3">
                  <p:embed/>
                </p:oleObj>
              </mc:Choice>
              <mc:Fallback>
                <p:oleObj name="Формула" r:id="rId13" imgW="685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6025" y="3249613"/>
                        <a:ext cx="1562100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255588" y="5265738"/>
            <a:ext cx="3344862" cy="1150937"/>
            <a:chOff x="-76" y="3151"/>
            <a:chExt cx="1876" cy="687"/>
          </a:xfrm>
        </p:grpSpPr>
        <p:graphicFrame>
          <p:nvGraphicFramePr>
            <p:cNvPr id="12299" name="Object 13"/>
            <p:cNvGraphicFramePr>
              <a:graphicFrameLocks noChangeAspect="1"/>
            </p:cNvGraphicFramePr>
            <p:nvPr/>
          </p:nvGraphicFramePr>
          <p:xfrm>
            <a:off x="213" y="3488"/>
            <a:ext cx="1428" cy="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2" name="Формула" r:id="rId15" imgW="952200" imgH="215640" progId="Equation.3">
                    <p:embed/>
                  </p:oleObj>
                </mc:Choice>
                <mc:Fallback>
                  <p:oleObj name="Формула" r:id="rId15" imgW="95220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3" y="3488"/>
                          <a:ext cx="1428" cy="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00" name="Object 14"/>
            <p:cNvGraphicFramePr>
              <a:graphicFrameLocks noChangeAspect="1"/>
            </p:cNvGraphicFramePr>
            <p:nvPr/>
          </p:nvGraphicFramePr>
          <p:xfrm>
            <a:off x="-76" y="3151"/>
            <a:ext cx="1876" cy="3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3" name="Формула" r:id="rId17" imgW="1269720" imgH="203040" progId="Equation.3">
                    <p:embed/>
                  </p:oleObj>
                </mc:Choice>
                <mc:Fallback>
                  <p:oleObj name="Формула" r:id="rId17" imgW="126972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76" y="3151"/>
                          <a:ext cx="1876" cy="3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4686300" y="5300663"/>
            <a:ext cx="3881438" cy="1223962"/>
            <a:chOff x="2499" y="3158"/>
            <a:chExt cx="2124" cy="695"/>
          </a:xfrm>
        </p:grpSpPr>
        <p:graphicFrame>
          <p:nvGraphicFramePr>
            <p:cNvPr id="12297" name="Object 16"/>
            <p:cNvGraphicFramePr>
              <a:graphicFrameLocks noChangeAspect="1"/>
            </p:cNvGraphicFramePr>
            <p:nvPr/>
          </p:nvGraphicFramePr>
          <p:xfrm>
            <a:off x="2971" y="3521"/>
            <a:ext cx="1180" cy="3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4" name="Формула" r:id="rId19" imgW="812520" imgH="228600" progId="Equation.3">
                    <p:embed/>
                  </p:oleObj>
                </mc:Choice>
                <mc:Fallback>
                  <p:oleObj name="Формула" r:id="rId19" imgW="81252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1" y="3521"/>
                          <a:ext cx="1180" cy="3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8" name="Object 17"/>
            <p:cNvGraphicFramePr>
              <a:graphicFrameLocks noChangeAspect="1"/>
            </p:cNvGraphicFramePr>
            <p:nvPr/>
          </p:nvGraphicFramePr>
          <p:xfrm>
            <a:off x="2499" y="3158"/>
            <a:ext cx="2124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5" name="Формула" r:id="rId21" imgW="1536480" imgH="203040" progId="Equation.3">
                    <p:embed/>
                  </p:oleObj>
                </mc:Choice>
                <mc:Fallback>
                  <p:oleObj name="Формула" r:id="rId21" imgW="15364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9" y="3158"/>
                          <a:ext cx="2124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306" name="AutoShape 18"/>
          <p:cNvSpPr>
            <a:spLocks/>
          </p:cNvSpPr>
          <p:nvPr/>
        </p:nvSpPr>
        <p:spPr bwMode="auto">
          <a:xfrm>
            <a:off x="323850" y="260350"/>
            <a:ext cx="71438" cy="1223963"/>
          </a:xfrm>
          <a:prstGeom prst="leftBrace">
            <a:avLst>
              <a:gd name="adj1" fmla="val 14277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307" name="Line 20"/>
          <p:cNvSpPr>
            <a:spLocks noChangeShapeType="1"/>
          </p:cNvSpPr>
          <p:nvPr/>
        </p:nvSpPr>
        <p:spPr bwMode="auto">
          <a:xfrm>
            <a:off x="4284663" y="5265738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08" name="Rectangle 21"/>
          <p:cNvSpPr>
            <a:spLocks noChangeArrowheads="1"/>
          </p:cNvSpPr>
          <p:nvPr/>
        </p:nvSpPr>
        <p:spPr bwMode="auto">
          <a:xfrm>
            <a:off x="4572000" y="3392488"/>
            <a:ext cx="3563938" cy="8270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55307" name="Object 11"/>
          <p:cNvGraphicFramePr>
            <a:graphicFrameLocks noChangeAspect="1"/>
          </p:cNvGraphicFramePr>
          <p:nvPr/>
        </p:nvGraphicFramePr>
        <p:xfrm>
          <a:off x="4860925" y="3536950"/>
          <a:ext cx="28797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Формула" r:id="rId23" imgW="1193760" imgH="215640" progId="Equation.3">
                  <p:embed/>
                </p:oleObj>
              </mc:Choice>
              <mc:Fallback>
                <p:oleObj name="Формула" r:id="rId23" imgW="11937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925" y="3536950"/>
                        <a:ext cx="2879725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9" name="TextBox 21"/>
          <p:cNvSpPr txBox="1">
            <a:spLocks noChangeArrowheads="1"/>
          </p:cNvSpPr>
          <p:nvPr/>
        </p:nvSpPr>
        <p:spPr bwMode="auto">
          <a:xfrm>
            <a:off x="5292725" y="4508500"/>
            <a:ext cx="2339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l-GR" altLang="ru-RU" sz="2800" i="1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altLang="ru-RU" sz="2800" i="1" baseline="-2500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altLang="ru-RU" sz="2800">
                <a:latin typeface="Times New Roman" pitchFamily="18" charset="0"/>
                <a:cs typeface="Times New Roman" pitchFamily="18" charset="0"/>
              </a:rPr>
              <a:t> = 2,43 пм                 </a:t>
            </a:r>
          </a:p>
        </p:txBody>
      </p:sp>
      <p:sp>
        <p:nvSpPr>
          <p:cNvPr id="12310" name="TextBox 22"/>
          <p:cNvSpPr txBox="1">
            <a:spLocks noChangeArrowheads="1"/>
          </p:cNvSpPr>
          <p:nvPr/>
        </p:nvSpPr>
        <p:spPr bwMode="auto">
          <a:xfrm>
            <a:off x="215900" y="4525963"/>
            <a:ext cx="4500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altLang="ru-RU" sz="2800" i="1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altLang="ru-RU" sz="2800" i="1" baseline="-25000">
                <a:latin typeface="Times New Roman" pitchFamily="18" charset="0"/>
                <a:cs typeface="Times New Roman" pitchFamily="18" charset="0"/>
              </a:rPr>
              <a:t>0  </a:t>
            </a:r>
            <a:r>
              <a:rPr lang="ru-RU" altLang="ru-RU" sz="2800" i="1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2800">
                <a:latin typeface="Times New Roman" pitchFamily="18" charset="0"/>
                <a:cs typeface="Times New Roman" pitchFamily="18" charset="0"/>
              </a:rPr>
              <a:t>масса покоя электрона;</a:t>
            </a:r>
            <a:endParaRPr lang="ru-RU" altLang="ru-RU" sz="2800" i="1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64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5530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553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465</Words>
  <Application>Microsoft Office PowerPoint</Application>
  <PresentationFormat>Экран (4:3)</PresentationFormat>
  <Paragraphs>44</Paragraphs>
  <Slides>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Microsoft Equation 3.0</vt:lpstr>
      <vt:lpstr>    </vt:lpstr>
      <vt:lpstr>Презентация PowerPoint</vt:lpstr>
      <vt:lpstr>Презентация PowerPoint</vt:lpstr>
      <vt:lpstr>Законы фотоэффекта</vt:lpstr>
      <vt:lpstr>ФОТОНЫ</vt:lpstr>
      <vt:lpstr>ЭФФЕКТ КОМПТОНА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</dc:title>
  <dc:creator>Диас</dc:creator>
  <cp:lastModifiedBy>Диас</cp:lastModifiedBy>
  <cp:revision>1</cp:revision>
  <dcterms:created xsi:type="dcterms:W3CDTF">2021-03-26T08:39:00Z</dcterms:created>
  <dcterms:modified xsi:type="dcterms:W3CDTF">2021-03-26T08:43:55Z</dcterms:modified>
</cp:coreProperties>
</file>